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12" r:id="rId4"/>
    <p:sldId id="266" r:id="rId5"/>
    <p:sldId id="310" r:id="rId6"/>
    <p:sldId id="311" r:id="rId7"/>
    <p:sldId id="313" r:id="rId8"/>
    <p:sldId id="315" r:id="rId9"/>
    <p:sldId id="314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  <p15:guide id="7" pos="2026" userDrawn="1">
          <p15:clr>
            <a:srgbClr val="A4A3A4"/>
          </p15:clr>
        </p15:guide>
        <p15:guide id="8" pos="5654" userDrawn="1">
          <p15:clr>
            <a:srgbClr val="A4A3A4"/>
          </p15:clr>
        </p15:guide>
        <p15:guide id="9" orient="horz" pos="3067" userDrawn="1">
          <p15:clr>
            <a:srgbClr val="A4A3A4"/>
          </p15:clr>
        </p15:guide>
        <p15:guide id="10" pos="892" userDrawn="1">
          <p15:clr>
            <a:srgbClr val="A4A3A4"/>
          </p15:clr>
        </p15:guide>
        <p15:guide id="11" orient="horz" pos="1842" userDrawn="1">
          <p15:clr>
            <a:srgbClr val="A4A3A4"/>
          </p15:clr>
        </p15:guide>
        <p15:guide id="12" pos="61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DACDFF"/>
    <a:srgbClr val="F2D7D2"/>
    <a:srgbClr val="FFC000"/>
    <a:srgbClr val="AB4121"/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 snapToObjects="1" showGuides="1">
      <p:cViewPr varScale="1">
        <p:scale>
          <a:sx n="102" d="100"/>
          <a:sy n="102" d="100"/>
        </p:scale>
        <p:origin x="150" y="288"/>
      </p:cViewPr>
      <p:guideLst>
        <p:guide pos="3840"/>
        <p:guide orient="horz" pos="2160"/>
        <p:guide orient="horz" pos="902"/>
        <p:guide orient="horz" pos="3997"/>
        <p:guide pos="206"/>
        <p:guide pos="7469"/>
        <p:guide orient="horz" pos="113"/>
        <p:guide pos="2026"/>
        <p:guide pos="5654"/>
        <p:guide orient="horz" pos="3067"/>
        <p:guide pos="892"/>
        <p:guide orient="horz" pos="1842"/>
        <p:guide pos="61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세력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곤륜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182653-BD49-457F-A7E8-18C381103F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6096634" y="1431925"/>
            <a:ext cx="2874963" cy="1997076"/>
          </a:xfrm>
          <a:prstGeom prst="rect">
            <a:avLst/>
          </a:prstGeom>
        </p:spPr>
      </p:pic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A3D8F78D-BB6F-4C58-9CCE-C05A9542E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004607"/>
              </p:ext>
            </p:extLst>
          </p:nvPr>
        </p:nvGraphicFramePr>
        <p:xfrm>
          <a:off x="8975725" y="1432392"/>
          <a:ext cx="2881313" cy="1996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64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2122949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2957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8066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다양한 이동기를 사용하고 이동기에 공격을 연계하여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122014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이동기에 연계하여 공격하거나 이동기를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캔슬해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공격할 경우 추가 피해가 발생한다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이동기에 붓으로 먹물을 긋는 이펙트 공격 시 붓으로 찍는 이펙트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20FC822-9F0D-45C0-B064-6A76A14DCE8F}"/>
              </a:ext>
            </a:extLst>
          </p:cNvPr>
          <p:cNvGrpSpPr/>
          <p:nvPr/>
        </p:nvGrpSpPr>
        <p:grpSpPr>
          <a:xfrm>
            <a:off x="335915" y="1431925"/>
            <a:ext cx="2880360" cy="1997075"/>
            <a:chOff x="327025" y="1427871"/>
            <a:chExt cx="5764214" cy="29162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C55C59-493A-4CAF-A4EC-8F31A9F96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1427871"/>
              <a:ext cx="5764214" cy="291623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AB68B42-9D4B-4FB8-8AC4-78AC5B53E2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0453" y="1847554"/>
              <a:ext cx="9796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9D0497-3351-479E-BAE8-56290EAF9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8425" y="2126984"/>
              <a:ext cx="9796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1D68ECC-9926-4571-88BC-D63CD6035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30008" y="1786525"/>
              <a:ext cx="9796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0B88D0-52DF-448D-8F5B-0F0319294302}"/>
              </a:ext>
            </a:extLst>
          </p:cNvPr>
          <p:cNvSpPr txBox="1"/>
          <p:nvPr/>
        </p:nvSpPr>
        <p:spPr>
          <a:xfrm>
            <a:off x="3216275" y="1845686"/>
            <a:ext cx="288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무림에 속한 순수한 무인 중심의 </a:t>
            </a:r>
            <a:r>
              <a:rPr lang="ko-KR" altLang="en-US" sz="1400" dirty="0" err="1"/>
              <a:t>문파</a:t>
            </a:r>
            <a:endParaRPr lang="en-US" altLang="ko-KR" sz="1400" dirty="0"/>
          </a:p>
          <a:p>
            <a:r>
              <a:rPr lang="ko-KR" altLang="en-US" sz="1400" dirty="0" err="1"/>
              <a:t>마교를</a:t>
            </a:r>
            <a:r>
              <a:rPr lang="ko-KR" altLang="en-US" sz="1400" dirty="0"/>
              <a:t> 견제하기 위해 </a:t>
            </a:r>
            <a:r>
              <a:rPr lang="ko-KR" altLang="en-US" sz="1400" dirty="0" err="1"/>
              <a:t>마교와</a:t>
            </a:r>
            <a:r>
              <a:rPr lang="ko-KR" altLang="en-US" sz="1400" dirty="0"/>
              <a:t> 가까운 산맥과 계곡에 위치한다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돌로 만든 절과 동굴에서 활동한다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55154EC5-CCF3-4823-A70C-30E0AEC04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07210"/>
              </p:ext>
            </p:extLst>
          </p:nvPr>
        </p:nvGraphicFramePr>
        <p:xfrm>
          <a:off x="335915" y="2924175"/>
          <a:ext cx="1080177" cy="504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71897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곤륜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곤륜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651FB5-E1F2-6CC3-06CC-15C16F43E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084455"/>
              </p:ext>
            </p:extLst>
          </p:nvPr>
        </p:nvGraphicFramePr>
        <p:xfrm>
          <a:off x="335915" y="3429002"/>
          <a:ext cx="1077422" cy="2916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422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460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746BF61E-66C7-EB38-B3D2-245EB3073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72291"/>
              </p:ext>
            </p:extLst>
          </p:nvPr>
        </p:nvGraphicFramePr>
        <p:xfrm>
          <a:off x="3217546" y="3429002"/>
          <a:ext cx="8637904" cy="1424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7904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27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9969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문파와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비교했을 때 기장이 짧고 흰 도복을 입는다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무학이 이동에 특화되었기에 이동에 방해가 되는 장식을 하지 않고 머리는 단정하게 묵는다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 오랜 기간 추운 산맥을 돌아다니며 임무를 수행하기에 열량이 높은 음식들을 많이 먹으며 냉정한 사람들이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8AAEAEAE-04AC-C935-CDF6-DC0EB427B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123643"/>
              </p:ext>
            </p:extLst>
          </p:nvPr>
        </p:nvGraphicFramePr>
        <p:xfrm>
          <a:off x="3216276" y="4853196"/>
          <a:ext cx="8639174" cy="149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174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47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444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곤륜은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과거부터 산맥 근처에서 활동하며 자연스럽게 경신공이 발달하여 무림에서도 가장 발이 빠른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문파가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활동 지역도 가깝고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마교와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충돌도 많아 정파의 경비대를 자처하고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경신공에 중점인 무공을 많이 가지고 있어 자연스럽게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내단의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효과도 이동 속도를 올려주는데 특화 되어있다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4470E469-2B8D-AC42-385F-F2EC2E895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2"/>
          <a:stretch/>
        </p:blipFill>
        <p:spPr>
          <a:xfrm>
            <a:off x="1427777" y="3429002"/>
            <a:ext cx="178976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맑은 고딕" charset="0"/>
                <a:ea typeface="맑은 고딕" charset="0"/>
              </a:rPr>
              <a:t>종남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2D420-DB21-46A4-B6C6-9F0F2D2D0B5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6096000" y="1431925"/>
            <a:ext cx="2879725" cy="199707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999D14-580F-4FD7-B027-33763CEF5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49297"/>
              </p:ext>
            </p:extLst>
          </p:nvPr>
        </p:nvGraphicFramePr>
        <p:xfrm>
          <a:off x="8975724" y="1444390"/>
          <a:ext cx="2879725" cy="198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652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2120073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29401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47777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방어 기술과 반격 기술을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12128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공격을 방어하여 피해를 충적하고 반격으로 충적된 피해를 상대에게 준다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시 은빛 이펙트가 발생하며 방어 성공 및 반격 시 이펙트가 커진다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6B8E863-9BC8-480A-9122-EC0EEA6DA317}"/>
              </a:ext>
            </a:extLst>
          </p:cNvPr>
          <p:cNvGrpSpPr/>
          <p:nvPr/>
        </p:nvGrpSpPr>
        <p:grpSpPr>
          <a:xfrm>
            <a:off x="327025" y="1436686"/>
            <a:ext cx="2889250" cy="1992314"/>
            <a:chOff x="327025" y="3429000"/>
            <a:chExt cx="5764214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0B118C-292E-4B73-A126-0279D9DB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64214" cy="291623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068E33A-3F59-46C7-A75C-F183BA0E66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9553" y="5221079"/>
              <a:ext cx="9796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4A971-198B-49F4-BDE9-712BC0DD9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7175" y="4271553"/>
              <a:ext cx="9796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8E767D-B1A3-4F12-AA0F-2D65DAA92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1217" y="5039986"/>
              <a:ext cx="9796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122E08-F3CB-4D33-A655-CAFC06A94455}"/>
              </a:ext>
            </a:extLst>
          </p:cNvPr>
          <p:cNvSpPr txBox="1"/>
          <p:nvPr/>
        </p:nvSpPr>
        <p:spPr>
          <a:xfrm>
            <a:off x="3196770" y="1857751"/>
            <a:ext cx="28992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무림에 속한 검객들의 </a:t>
            </a:r>
            <a:r>
              <a:rPr lang="ko-KR" altLang="en-US" sz="1400" dirty="0" err="1"/>
              <a:t>문파</a:t>
            </a:r>
            <a:endParaRPr lang="en-US" altLang="ko-KR" sz="1400" dirty="0"/>
          </a:p>
          <a:p>
            <a:r>
              <a:rPr lang="ko-KR" altLang="en-US" sz="1400" dirty="0"/>
              <a:t>사람들이 많은 마을 내부나 근처 평원에 위치한다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나무와 돌로 만든 건물에서 활동한다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7F410F14-ADB2-41EA-BA53-4090FC5A3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033804"/>
              </p:ext>
            </p:extLst>
          </p:nvPr>
        </p:nvGraphicFramePr>
        <p:xfrm>
          <a:off x="335915" y="2926012"/>
          <a:ext cx="1091565" cy="502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251494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종남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251494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종남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B87B45D-610F-F471-877B-202E2D61A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893481"/>
              </p:ext>
            </p:extLst>
          </p:nvPr>
        </p:nvGraphicFramePr>
        <p:xfrm>
          <a:off x="335914" y="3431458"/>
          <a:ext cx="1091565" cy="2913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565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460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408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408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408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408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408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408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694E207E-A56A-B310-4BC7-0C64EE27C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123169"/>
              </p:ext>
            </p:extLst>
          </p:nvPr>
        </p:nvGraphicFramePr>
        <p:xfrm>
          <a:off x="3236592" y="3449362"/>
          <a:ext cx="8620445" cy="1424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445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5340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8901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흰색 바탕에 푸른 색 포인트가 들어가 있는 기장이 긴 도복을 주로 입는다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구성원이 꾸밈이 없는 올곧고 정의롭고 바른 성격을 뛰며 매사에 진지한 면이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6DA66011-8522-8CF7-3F8E-C41B3F0E6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09042"/>
              </p:ext>
            </p:extLst>
          </p:nvPr>
        </p:nvGraphicFramePr>
        <p:xfrm>
          <a:off x="3236593" y="4873548"/>
          <a:ext cx="8618855" cy="1471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855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415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301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종남의 검은 꾸밈없고 바른 검으로 다른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문파와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비교했을 때 빠른 속도나 기교는 없지만 한방한방이 강하고 정확하다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종남은 전투를 상대의 움직임을 일고 공격을 막으며 힘을 모으고 빈틈을 노려 강하고 정확한 일섬을 목표로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종남의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내단은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방어력을 올리는데 특화되어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D8A3C49F-E477-5F7F-DD01-7CF4AC7D4A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69" y="3428999"/>
            <a:ext cx="1779905" cy="29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8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0DEF74F-621F-45DE-B079-96E9F87C55EF}"/>
              </a:ext>
            </a:extLst>
          </p:cNvPr>
          <p:cNvGrpSpPr/>
          <p:nvPr/>
        </p:nvGrpSpPr>
        <p:grpSpPr>
          <a:xfrm>
            <a:off x="335916" y="1429392"/>
            <a:ext cx="2880360" cy="1999608"/>
            <a:chOff x="327025" y="3429000"/>
            <a:chExt cx="5784394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AA66AD-DA6B-45E8-840D-427141AA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84394" cy="291623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B8AD5EE-5A7B-40C3-BF05-65BC9914F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7133" y="4462554"/>
              <a:ext cx="98302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EA46DC-39A6-4EC1-B206-7A944F41FB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6521" y="3972732"/>
              <a:ext cx="9830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6B31D7B-5437-4579-A07F-30C255098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2756" y="4844552"/>
              <a:ext cx="9830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7149C73-C371-4567-B9FC-2F2CB03283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3272" y="3586675"/>
              <a:ext cx="9830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11A3544-DE6B-474F-96C0-AED785D880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0873" y="5331123"/>
              <a:ext cx="9830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마교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DF30E-B009-48C2-8AB4-B7F4379D7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961474"/>
              </p:ext>
            </p:extLst>
          </p:nvPr>
        </p:nvGraphicFramePr>
        <p:xfrm>
          <a:off x="8975723" y="1456054"/>
          <a:ext cx="2879725" cy="1972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38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2126987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5244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둔기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5244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9239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고유 자원인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사용하여 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신체를 강화 하거나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사용한 공격을 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시 검 보라색 번개 같은 이펙트가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</a:tbl>
          </a:graphicData>
        </a:graphic>
      </p:graphicFrame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62AF4F69-1101-4A11-86EE-F4E699EC2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79302"/>
              </p:ext>
            </p:extLst>
          </p:nvPr>
        </p:nvGraphicFramePr>
        <p:xfrm>
          <a:off x="336552" y="2924175"/>
          <a:ext cx="1081759" cy="504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73479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08B2F4D-3714-4593-960B-87DBC0796F02}"/>
              </a:ext>
            </a:extLst>
          </p:cNvPr>
          <p:cNvSpPr txBox="1"/>
          <p:nvPr/>
        </p:nvSpPr>
        <p:spPr>
          <a:xfrm>
            <a:off x="3189567" y="1756880"/>
            <a:ext cx="29325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천마를 섬기는 교도들</a:t>
            </a:r>
            <a:endParaRPr lang="en-US" altLang="ko-KR" sz="1400" dirty="0"/>
          </a:p>
          <a:p>
            <a:r>
              <a:rPr lang="ko-KR" altLang="en-US" sz="1400" dirty="0"/>
              <a:t>험하고 높은 산맥에 위치한다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규모가 크고 숫자가 많기에 숨지 않는다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나무와 돌로 이루어진 크고 화려한 건물에서 활동한다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6A63BE-B06E-4587-825F-FC044A14B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9392"/>
            <a:ext cx="2879721" cy="1999609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7E5F90-801D-FAA1-1B18-C7C18DC89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3803"/>
              </p:ext>
            </p:extLst>
          </p:nvPr>
        </p:nvGraphicFramePr>
        <p:xfrm>
          <a:off x="336550" y="3440885"/>
          <a:ext cx="1079499" cy="290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499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4585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407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천마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407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소교주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407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마존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407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407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지파장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407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D973711D-F354-A9A7-4EB9-AC3F94C4A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686077"/>
              </p:ext>
            </p:extLst>
          </p:nvPr>
        </p:nvGraphicFramePr>
        <p:xfrm>
          <a:off x="3228116" y="3440885"/>
          <a:ext cx="8628922" cy="1427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8922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283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99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대부분이 검은색 도복을 주로 입지만 소속된 파벌이나 사용하는 무공에 따라 차이가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정파에 문파들과 달리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마교의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무학은 다양한 종류가 있으며 무공에 등급과 숙련도에 따라 손이나 발이 검게 변하는 등의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안좋은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영향 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 익힌 무공의 등급이 상급이거나 숙련도가 높을 경우 외형적인 변화는 다른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문파와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큰 차이가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86F56516-DA7E-6360-A5EF-C0AF8F3F0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882115"/>
              </p:ext>
            </p:extLst>
          </p:nvPr>
        </p:nvGraphicFramePr>
        <p:xfrm>
          <a:off x="3228116" y="4868863"/>
          <a:ext cx="8627332" cy="147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7332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163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160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마교는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다른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문파와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다르게 마기라는 고유의 기를 다룬다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정파 세력들은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마교를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배척하기에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감지할 경우 경계하기 때문에 일정 경지에 도달하여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숨기지 않는 이상 일반적인 마을에 출입이 어려워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잠재우는 약이나 장신구 등을 사용하여 마을에 출입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마교의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내단은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소림에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내단과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견주어도 뒤지지않을 효능을 가지지만 사용에 위험이 따르며 기본적으로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올려주는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0B21222-E7EA-A0D8-792B-3A32DB9BBE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75"/>
          <a:stretch/>
        </p:blipFill>
        <p:spPr>
          <a:xfrm>
            <a:off x="1427894" y="3426138"/>
            <a:ext cx="1788377" cy="29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0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A8C0021-3130-44C9-875C-BF9DBFF1D6EA}"/>
              </a:ext>
            </a:extLst>
          </p:cNvPr>
          <p:cNvGrpSpPr/>
          <p:nvPr/>
        </p:nvGrpSpPr>
        <p:grpSpPr>
          <a:xfrm>
            <a:off x="335915" y="1431925"/>
            <a:ext cx="2880360" cy="1997075"/>
            <a:chOff x="335915" y="1431925"/>
            <a:chExt cx="5773916" cy="29162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BD3158-A764-456E-BD58-D605CC20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15" y="1431925"/>
              <a:ext cx="5773916" cy="291623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07EEA54-D0F4-418C-AB7F-F2C2C4D59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0510" y="3953057"/>
              <a:ext cx="98124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0630953-3A7F-4B60-B88B-CA8C87CFA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7051" y="3799191"/>
              <a:ext cx="98124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7E4CDD4-38E5-4F4A-A41E-DCC7B1450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0510" y="3485051"/>
              <a:ext cx="98124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D6E63F9-2A1A-459D-BB92-681043D590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1177" y="3995624"/>
              <a:ext cx="98124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혈교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911698-77B5-4B69-B866-C98FB9414A5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1441244"/>
            <a:ext cx="2865894" cy="1987757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A01B51-A2B5-4DB2-BDFF-E75400734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25870"/>
              </p:ext>
            </p:extLst>
          </p:nvPr>
        </p:nvGraphicFramePr>
        <p:xfrm>
          <a:off x="8988922" y="1456055"/>
          <a:ext cx="2880360" cy="198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333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2118027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49009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철권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49009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피와 독을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100756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자신의 체력을 소비하여 공격하고 상대의 체력을 흡수하며 독을 사용하여 자신의 강화하고 상대를 공격한다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시 검 붉은 피 같은 이펙트가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</a:tbl>
          </a:graphicData>
        </a:graphic>
      </p:graphicFrame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E26D4804-90AD-481C-9422-952352E3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563948"/>
              </p:ext>
            </p:extLst>
          </p:nvPr>
        </p:nvGraphicFramePr>
        <p:xfrm>
          <a:off x="346501" y="2924175"/>
          <a:ext cx="1058975" cy="504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50695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혈교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혈교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37A67A-6F3A-4337-B0BD-5EECE45B7C8D}"/>
              </a:ext>
            </a:extLst>
          </p:cNvPr>
          <p:cNvSpPr txBox="1"/>
          <p:nvPr/>
        </p:nvSpPr>
        <p:spPr>
          <a:xfrm>
            <a:off x="3211972" y="1752436"/>
            <a:ext cx="2870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혈마를</a:t>
            </a:r>
            <a:r>
              <a:rPr lang="ko-KR" altLang="en-US" sz="1400" dirty="0"/>
              <a:t> 섬기는 교도들</a:t>
            </a:r>
            <a:endParaRPr lang="en-US" altLang="ko-KR" sz="1400" dirty="0"/>
          </a:p>
          <a:p>
            <a:r>
              <a:rPr lang="ko-KR" altLang="en-US" sz="1400" dirty="0"/>
              <a:t>산아래와 동굴 등에 은둔해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지부들은 모두 지하고 본부와 연결되어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나무와 돌로 만든 절과 동굴에서 활동한다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2C8B476-0AA5-1805-E247-CFAB54CC4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44923"/>
              </p:ext>
            </p:extLst>
          </p:nvPr>
        </p:nvGraphicFramePr>
        <p:xfrm>
          <a:off x="346500" y="3429000"/>
          <a:ext cx="1057525" cy="2916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460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혈마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 공자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대 공녀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지파장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409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EDCC99E7-1048-D51D-B767-E613AC9B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5598"/>
              </p:ext>
            </p:extLst>
          </p:nvPr>
        </p:nvGraphicFramePr>
        <p:xfrm>
          <a:off x="3235752" y="3443813"/>
          <a:ext cx="8633530" cy="142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353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534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8906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혈교의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무공 특징상 피를 다루는 일이 많기에 대부분은 피가 묻어도 티가 나지 않는 검붉은 색이나 검은 색 도복을 선호한다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혈교의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무공을 익힐 경우 붉은색에 눈동자를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F02DC71D-2F43-7E5A-EFB4-ABA4E18BA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633817"/>
              </p:ext>
            </p:extLst>
          </p:nvPr>
        </p:nvGraphicFramePr>
        <p:xfrm>
          <a:off x="3235752" y="4868862"/>
          <a:ext cx="8633530" cy="1476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353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429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33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체력을 소비하여 사용하는 무공과 주술을 사용하며 특정 무공들은 피를 통해 전해지기에 다른 세력들보다도 혈연의 비중이 높다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 특수는 의식을 통하여 무공을 전수할 수도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혈교의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내단은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체력을 늘리거나 체력 재생의 속도를 증가 시키는데 특화되어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7407F8F-11D7-F440-89D1-F795A57A97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b="34616"/>
          <a:stretch/>
        </p:blipFill>
        <p:spPr>
          <a:xfrm>
            <a:off x="1427808" y="3429001"/>
            <a:ext cx="1784163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하오문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5065A6-22F4-4335-B8A2-9911397DA76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1925"/>
            <a:ext cx="2879725" cy="1997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1FC2522-0C1F-4633-86FB-55C373984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372731"/>
              </p:ext>
            </p:extLst>
          </p:nvPr>
        </p:nvGraphicFramePr>
        <p:xfrm>
          <a:off x="8984748" y="1431926"/>
          <a:ext cx="2879725" cy="1997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372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2128353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7018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7018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5932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고유의 무공 및 전투력은 거의 없음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C0EB5926-3AA8-4799-B72D-4A42DEED7A1F}"/>
              </a:ext>
            </a:extLst>
          </p:cNvPr>
          <p:cNvGrpSpPr/>
          <p:nvPr/>
        </p:nvGrpSpPr>
        <p:grpSpPr>
          <a:xfrm>
            <a:off x="327026" y="1431925"/>
            <a:ext cx="2885462" cy="1997075"/>
            <a:chOff x="327025" y="1431925"/>
            <a:chExt cx="5768975" cy="291623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9E9D1AA-219A-49C5-ADA7-D33E01491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1431925"/>
              <a:ext cx="5768975" cy="2916238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22DA1F3-7CB9-4A99-9CD6-D31410533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3664" y="3053403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400D351-689E-44C7-BFF2-91B977F654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9588" y="2570765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420740-12B1-46BE-B5E4-2A7F72E21A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1705" y="2231915"/>
              <a:ext cx="9804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5BE6160-F678-44E7-8CE3-7C97A9A58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6752" y="2024338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2BDD3CD-4FFF-416E-8B1A-E9F0C19DE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0826" y="3723414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0084BF7-F5F9-4EB3-965D-297541F54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513" y="3696688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A51EE87-5702-493E-97D4-966312443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3610" y="3526448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60B50B-A290-4C3D-BECE-E5F8C1C34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0705" y="3071259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8AD2FD8-6421-42CE-9C6D-E08096CA0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3988" y="3191640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7F636E6-A22D-4AB2-9849-6857FFC36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1224" y="1589600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7DFA866-E57A-4CE7-AE19-BDFF1EDB8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797" y="1490828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A913BEF-DA1D-49CA-881D-8D4C209A53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2717" y="3399091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B84E1A3-BB46-4A85-BE99-CAE98DDA0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0971" y="3353851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40F8E05-17D4-4445-A6A7-EA86C451FF41}"/>
              </a:ext>
            </a:extLst>
          </p:cNvPr>
          <p:cNvSpPr txBox="1"/>
          <p:nvPr/>
        </p:nvSpPr>
        <p:spPr>
          <a:xfrm>
            <a:off x="3188477" y="2029074"/>
            <a:ext cx="2854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무림에 최하위 계층민들의 단체</a:t>
            </a:r>
            <a:endParaRPr lang="en-US" altLang="ko-KR" sz="1400" dirty="0"/>
          </a:p>
          <a:p>
            <a:r>
              <a:rPr lang="ko-KR" altLang="en-US" sz="1400" dirty="0"/>
              <a:t>전국에 </a:t>
            </a:r>
            <a:r>
              <a:rPr lang="ko-KR" altLang="en-US" sz="1400" dirty="0" err="1"/>
              <a:t>하오문</a:t>
            </a:r>
            <a:r>
              <a:rPr lang="ko-KR" altLang="en-US" sz="1400" dirty="0"/>
              <a:t> 소속에 </a:t>
            </a:r>
            <a:r>
              <a:rPr lang="ko-KR" altLang="en-US" sz="1400" dirty="0" err="1"/>
              <a:t>객잔</a:t>
            </a:r>
            <a:r>
              <a:rPr lang="en-US" altLang="ko-KR" sz="1400" dirty="0"/>
              <a:t>, </a:t>
            </a:r>
            <a:r>
              <a:rPr lang="ko-KR" altLang="en-US" sz="1400" dirty="0"/>
              <a:t>여관들 지하에 지부를 두고 큰 규모의 본부가 있다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8320A744-FB9B-47A8-8FA4-9705FA32F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41252"/>
              </p:ext>
            </p:extLst>
          </p:nvPr>
        </p:nvGraphicFramePr>
        <p:xfrm>
          <a:off x="335915" y="2936237"/>
          <a:ext cx="1092612" cy="492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84332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246382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하오문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246382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하오문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pic>
        <p:nvPicPr>
          <p:cNvPr id="2" name="그림 1" descr="만화 영화, 소설, 아니메, 애니메이션이(가) 표시된 사진&#10;&#10;자동 생성된 설명">
            <a:extLst>
              <a:ext uri="{FF2B5EF4-FFF2-40B4-BE49-F238E27FC236}">
                <a16:creationId xmlns:a16="http://schemas.microsoft.com/office/drawing/2014/main" id="{ACD17401-4D34-218A-9B68-DF0C16725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3441073"/>
            <a:ext cx="1796438" cy="290416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303B5E-A1F2-D619-F10C-E86EE20D4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27582"/>
              </p:ext>
            </p:extLst>
          </p:nvPr>
        </p:nvGraphicFramePr>
        <p:xfrm>
          <a:off x="327026" y="3443530"/>
          <a:ext cx="1085056" cy="290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5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63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566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566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총관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566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566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정보원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</a:tbl>
          </a:graphicData>
        </a:graphic>
      </p:graphicFrame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DB5DED9D-E961-EAB0-9374-F21D1F7EA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72303"/>
              </p:ext>
            </p:extLst>
          </p:nvPr>
        </p:nvGraphicFramePr>
        <p:xfrm>
          <a:off x="3216275" y="3429001"/>
          <a:ext cx="8648198" cy="1441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198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5174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923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하오문은 점조직으로 운영되며 통일되는 복장은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 하오문이 운영하는 객잔이나 상점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여관 등의 시설에는 특이한 문양이 새겨져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FCE414F-AE01-4616-7533-2AABBF2B5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40420"/>
              </p:ext>
            </p:extLst>
          </p:nvPr>
        </p:nvGraphicFramePr>
        <p:xfrm>
          <a:off x="3216274" y="4870166"/>
          <a:ext cx="8648199" cy="1475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199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160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1589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무림에서 가장 천대 받고 약한 사람들을 보호하기 위해 만들어진 단체로 고유 무공은 존재하지 않으며 구성원 중 전투 요원 또한 몇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개방과 더불어 정보력이 높으며 개방보다 더 높은 수준의 정보들을 다룬다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 후 실종되거나 은둔한 고수들에 대한 정보를 가지고 있으며 은둔해 있는 고수 중 일부의 사람들이 하오문과 공생하고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532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FF1585C-F793-497C-96EA-4BC6DCAD84B0}"/>
              </a:ext>
            </a:extLst>
          </p:cNvPr>
          <p:cNvGrpSpPr/>
          <p:nvPr/>
        </p:nvGrpSpPr>
        <p:grpSpPr>
          <a:xfrm>
            <a:off x="336549" y="1431925"/>
            <a:ext cx="2879726" cy="1997075"/>
            <a:chOff x="327025" y="3429000"/>
            <a:chExt cx="5764214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ECDBFB-B4C1-45F0-8FEA-7AEDAAA2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64214" cy="291623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2E872A3-736C-4ACB-8628-A323FCD25A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5600" y="3544108"/>
              <a:ext cx="9796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일월신교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80FC66-77A1-4134-B44C-15EB8C1A0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6111420" y="1431925"/>
            <a:ext cx="2864306" cy="199707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7272DF-323E-48AB-A38B-AB4588F40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02825"/>
              </p:ext>
            </p:extLst>
          </p:nvPr>
        </p:nvGraphicFramePr>
        <p:xfrm>
          <a:off x="8982638" y="1431925"/>
          <a:ext cx="2874399" cy="199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336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2114063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2707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부채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4400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달의 무공과 해의 도술을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12862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달의 무공으로 달의 표식을 남기고 해의 도술로 공격하여 월식을 발동 하거나 해의 도술로 해의 표식을 남기고 달의 무공으로 공격하여 일식을 발동한다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공격 시 하늘색 이펙트가 도술 사용시 주황색 이펙트가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</a:tbl>
          </a:graphicData>
        </a:graphic>
      </p:graphicFrame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EA0730AF-3BFC-4B93-8DDF-A2680E7C1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39130"/>
              </p:ext>
            </p:extLst>
          </p:nvPr>
        </p:nvGraphicFramePr>
        <p:xfrm>
          <a:off x="347305" y="3185160"/>
          <a:ext cx="125525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98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030954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일월신교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836809-FD5B-490A-81BA-517ADBC0D3C3}"/>
              </a:ext>
            </a:extLst>
          </p:cNvPr>
          <p:cNvSpPr txBox="1"/>
          <p:nvPr/>
        </p:nvSpPr>
        <p:spPr>
          <a:xfrm>
            <a:off x="3248700" y="1771290"/>
            <a:ext cx="2862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해와 달의 섬기며 </a:t>
            </a:r>
            <a:r>
              <a:rPr lang="ko-KR" altLang="en-US" sz="1400" dirty="0" err="1"/>
              <a:t>천존을</a:t>
            </a:r>
            <a:r>
              <a:rPr lang="ko-KR" altLang="en-US" sz="1400" dirty="0"/>
              <a:t> 기다리는 교단</a:t>
            </a:r>
            <a:endParaRPr lang="en-US" altLang="ko-KR" sz="1400" dirty="0"/>
          </a:p>
          <a:p>
            <a:r>
              <a:rPr lang="ko-KR" altLang="en-US" sz="1400" dirty="0"/>
              <a:t>외딴 산 정상에 은둔해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곁으로 보기에는 돌로 만든 허름한 사찰이지만 지하에 큰 규모의 공간이 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 descr="스크린샷, 가상의 캐릭터, PC 게임, 만화 영화이(가) 표시된 사진&#10;&#10;자동 생성된 설명">
            <a:extLst>
              <a:ext uri="{FF2B5EF4-FFF2-40B4-BE49-F238E27FC236}">
                <a16:creationId xmlns:a16="http://schemas.microsoft.com/office/drawing/2014/main" id="{C8E197DE-221D-37BD-D699-A38448DC6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7" t="8392" r="31600" b="15249"/>
          <a:stretch/>
        </p:blipFill>
        <p:spPr>
          <a:xfrm>
            <a:off x="1422963" y="3429001"/>
            <a:ext cx="1793312" cy="291623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124F195-D993-D58B-4345-EF63CD253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460898"/>
              </p:ext>
            </p:extLst>
          </p:nvPr>
        </p:nvGraphicFramePr>
        <p:xfrm>
          <a:off x="347304" y="3429000"/>
          <a:ext cx="1068745" cy="2916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745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391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565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천존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565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월존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일존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064792"/>
                  </a:ext>
                </a:extLst>
              </a:tr>
              <a:tr h="348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388582"/>
                  </a:ext>
                </a:extLst>
              </a:tr>
              <a:tr h="348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348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지파장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348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</a:tbl>
          </a:graphicData>
        </a:graphic>
      </p:graphicFrame>
      <p:graphicFrame>
        <p:nvGraphicFramePr>
          <p:cNvPr id="12" name="표 10">
            <a:extLst>
              <a:ext uri="{FF2B5EF4-FFF2-40B4-BE49-F238E27FC236}">
                <a16:creationId xmlns:a16="http://schemas.microsoft.com/office/drawing/2014/main" id="{4A22B21E-1201-2460-D6E6-0A4CEF895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679415"/>
              </p:ext>
            </p:extLst>
          </p:nvPr>
        </p:nvGraphicFramePr>
        <p:xfrm>
          <a:off x="3223188" y="3429000"/>
          <a:ext cx="8633849" cy="1458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3849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37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206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무공을 연마하는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월존파와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도술을 연마하는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일존파가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월존파는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밤하늘을 상징하는 어두운 도복을 입고 달을 형상화한 장신구를 착용하며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일존파는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아침 하늘을 상징하는 밝은 도복을 입고 태양을 형상화한 장신구를 착용한다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계급에 따라 장신구의 형태가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09196B-79BC-D214-8002-6F88E09E3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610441"/>
              </p:ext>
            </p:extLst>
          </p:nvPr>
        </p:nvGraphicFramePr>
        <p:xfrm>
          <a:off x="3216275" y="4887117"/>
          <a:ext cx="8640763" cy="1458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763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374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206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천마를 받드는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마교와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혈마를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받드는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혈교와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달리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일월신교의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정점인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천존은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교단의 기록에만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언젠가 나타날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천존을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기다리고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사파로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분류되지만 정파에 가까운 성향을 가지며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천존을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기다리며 중립을 기다리고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66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좌도방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6C5C8F-D294-4185-8688-0886D3EF0C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6100763" y="1431925"/>
            <a:ext cx="2874964" cy="199707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DE4AB5-71A0-4158-BFE0-F1C39A746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55504"/>
              </p:ext>
            </p:extLst>
          </p:nvPr>
        </p:nvGraphicFramePr>
        <p:xfrm>
          <a:off x="8975727" y="1451298"/>
          <a:ext cx="2898035" cy="1995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009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2131026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53599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한손둔기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부채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53599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부적과 주술을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9232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부적을 소비하여 상대를 공격하거나 주술을 사용하여 상대에게 저주를 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시 어두운 회색 이펙트가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59099D1-8AB8-4C7C-9C5D-B0C6044BFA15}"/>
              </a:ext>
            </a:extLst>
          </p:cNvPr>
          <p:cNvGrpSpPr/>
          <p:nvPr/>
        </p:nvGrpSpPr>
        <p:grpSpPr>
          <a:xfrm>
            <a:off x="335915" y="1431925"/>
            <a:ext cx="2880360" cy="1997075"/>
            <a:chOff x="327025" y="3429000"/>
            <a:chExt cx="5784394" cy="287736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B05D069-E96F-43C4-BF79-8A13B9D2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84394" cy="2877368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7A9C955-AD13-4F20-AA0B-39DFAD3A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5614" y="3580811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129E37-8E06-42A3-B989-DE4C8A4A1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7903" y="3682996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B80F9F-CC73-4109-A43A-FA0F829FF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8578" y="4176324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837AE22-7260-428E-871D-AB3F0AD92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309" y="4625329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93DCD32-E0AC-4644-B188-B2BE71F2B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8578" y="4825684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9B1D4A-BA9B-47C3-BF45-1C5D447F23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9192" y="5401877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4D63E97-38FD-49A6-8CEA-74EDCA6C2F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5957" y="5757195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6274B67-A661-4836-AB69-46D4249F8771}"/>
              </a:ext>
            </a:extLst>
          </p:cNvPr>
          <p:cNvSpPr txBox="1"/>
          <p:nvPr/>
        </p:nvSpPr>
        <p:spPr>
          <a:xfrm>
            <a:off x="3234587" y="1543344"/>
            <a:ext cx="2889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도술을 연마하는 도인들</a:t>
            </a:r>
            <a:endParaRPr lang="en-US" altLang="ko-KR" sz="1400" dirty="0"/>
          </a:p>
          <a:p>
            <a:r>
              <a:rPr lang="ko-KR" altLang="en-US" sz="1400" dirty="0" err="1"/>
              <a:t>사파와</a:t>
            </a:r>
            <a:r>
              <a:rPr lang="ko-KR" altLang="en-US" sz="1400" dirty="0"/>
              <a:t> 가까운 산맥 마을에 위치한다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도방들은 거의 교류 하지 않는 별개의 세력에 가까우며 무림 세력보다 오랜 시간 활동해 왔다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전체적으로 화려한 절에서 활동 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17" name="표 18">
            <a:extLst>
              <a:ext uri="{FF2B5EF4-FFF2-40B4-BE49-F238E27FC236}">
                <a16:creationId xmlns:a16="http://schemas.microsoft.com/office/drawing/2014/main" id="{CA93F776-E14B-4615-9702-6D5FCB2D4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60509"/>
              </p:ext>
            </p:extLst>
          </p:nvPr>
        </p:nvGraphicFramePr>
        <p:xfrm>
          <a:off x="344805" y="3173782"/>
          <a:ext cx="107832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70040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좌도방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C635E6FC-36AE-9E9D-A018-B55D59309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97107"/>
              </p:ext>
            </p:extLst>
          </p:nvPr>
        </p:nvGraphicFramePr>
        <p:xfrm>
          <a:off x="3223353" y="3446515"/>
          <a:ext cx="8650408" cy="142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0408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354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869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밝은 색에 화려한 도포를 입는다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몸에 도술을 강하게 만드는 화려한 장식을 착용하고 도술에 사용하는 부적을 가지고 다닌다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우도방에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비하여 권위적인 성격을 가지고 일반인들과 잦은 교류를 가지는 사람들이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575B492-1C4C-AE9D-5ED7-457965D3D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47825"/>
              </p:ext>
            </p:extLst>
          </p:nvPr>
        </p:nvGraphicFramePr>
        <p:xfrm>
          <a:off x="3223354" y="4868862"/>
          <a:ext cx="8650408" cy="1476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0408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429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334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우도방과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달리 민가 근처에서 활동하며 보수를 받고 일을 하는 도사들이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부적을 사용하고 주문을 외우는 도술들을 사용하며 상대를 약체화 시키는 주술과 움직임을 제한하고 공격을 방어하는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결계술에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능통하다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8" name="그림 7" descr="아니메, CG 아트워크, 코스튬, 인간의 얼굴이(가) 표시된 사진&#10;&#10;자동 생성된 설명">
            <a:extLst>
              <a:ext uri="{FF2B5EF4-FFF2-40B4-BE49-F238E27FC236}">
                <a16:creationId xmlns:a16="http://schemas.microsoft.com/office/drawing/2014/main" id="{3A33A1E5-96C4-18C9-F7B7-5A3E4CE279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7" r="42846" b="5325"/>
          <a:stretch/>
        </p:blipFill>
        <p:spPr>
          <a:xfrm>
            <a:off x="1423126" y="3429000"/>
            <a:ext cx="1793150" cy="291623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924D36B-D51C-CDDF-3015-A152F548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105584"/>
              </p:ext>
            </p:extLst>
          </p:nvPr>
        </p:nvGraphicFramePr>
        <p:xfrm>
          <a:off x="347304" y="3429000"/>
          <a:ext cx="1068745" cy="291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745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반선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064792"/>
                  </a:ext>
                </a:extLst>
              </a:tr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도사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388582"/>
                  </a:ext>
                </a:extLst>
              </a:tr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도인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49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72DA095-C6D1-43FD-917A-BCB6D194B3AE}"/>
              </a:ext>
            </a:extLst>
          </p:cNvPr>
          <p:cNvGrpSpPr/>
          <p:nvPr/>
        </p:nvGrpSpPr>
        <p:grpSpPr>
          <a:xfrm>
            <a:off x="335915" y="1431925"/>
            <a:ext cx="2880360" cy="1997075"/>
            <a:chOff x="327025" y="3429000"/>
            <a:chExt cx="5784394" cy="28797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AE2DADF-B4E9-4F21-BD2F-45BC0FFD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84394" cy="2879725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7B1DAAC-472E-424B-BBEF-00FEE16128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9257" y="3855271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8667536-FD73-4862-8DDE-F1AA6BEEC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7513" y="3711715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81F4581-3F3B-4AE9-A20D-65D0151F9E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1139" y="4120474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D16DDA7-5023-43BB-B702-A52BCA280C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4615" y="4603376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2FCB83B-CD22-4DA0-AB1B-452E88B51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3013" y="5902650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833E0C2-CE1F-4B17-921A-F3FE34B502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8093" y="5459159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42B7BC5-41AC-4FE4-B102-9B75CAAF8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9566" y="4375070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우도방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4B375-62D0-4AC3-BB73-68E96564367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6095682" y="1431926"/>
            <a:ext cx="2880045" cy="1998838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9B93C2-0347-49AA-8A1F-ECB879985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72372"/>
              </p:ext>
            </p:extLst>
          </p:nvPr>
        </p:nvGraphicFramePr>
        <p:xfrm>
          <a:off x="8975726" y="1431926"/>
          <a:ext cx="2879408" cy="199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722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2123686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6632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한손둔기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부채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6632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도술을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67241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도력을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소비하여 자연 현상을 발생시켜 상대를 공격한다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시 밝은 회색 이펙트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</a:tbl>
          </a:graphicData>
        </a:graphic>
      </p:graphicFrame>
      <p:graphicFrame>
        <p:nvGraphicFramePr>
          <p:cNvPr id="17" name="표 18">
            <a:extLst>
              <a:ext uri="{FF2B5EF4-FFF2-40B4-BE49-F238E27FC236}">
                <a16:creationId xmlns:a16="http://schemas.microsoft.com/office/drawing/2014/main" id="{1B81F9B8-FA35-4F9A-BF2A-F83AECCBB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20494"/>
              </p:ext>
            </p:extLst>
          </p:nvPr>
        </p:nvGraphicFramePr>
        <p:xfrm>
          <a:off x="347305" y="3186923"/>
          <a:ext cx="10718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63614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우도방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DE6A544-2301-408F-AD40-A5812CB54953}"/>
              </a:ext>
            </a:extLst>
          </p:cNvPr>
          <p:cNvSpPr txBox="1"/>
          <p:nvPr/>
        </p:nvSpPr>
        <p:spPr>
          <a:xfrm>
            <a:off x="3216274" y="1538913"/>
            <a:ext cx="2861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도술을 연마하는 도인들</a:t>
            </a:r>
            <a:endParaRPr lang="en-US" altLang="ko-KR" sz="1400" dirty="0"/>
          </a:p>
          <a:p>
            <a:r>
              <a:rPr lang="ko-KR" altLang="en-US" sz="1400" dirty="0"/>
              <a:t>정파와 가까운 산지에서 은둔해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도방들은 거의 교류 하지 않는 별개의 세력에 가까우며 무림 세력보다 오랜 시간 활동해 왔다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절벽이나 산속에 낡은 사찰에서 활동한다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E8953B-5CBB-12CF-714D-6B3E08C8B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47237"/>
              </p:ext>
            </p:extLst>
          </p:nvPr>
        </p:nvGraphicFramePr>
        <p:xfrm>
          <a:off x="347304" y="3429000"/>
          <a:ext cx="1068745" cy="291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745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반선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064792"/>
                  </a:ext>
                </a:extLst>
              </a:tr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도사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388582"/>
                  </a:ext>
                </a:extLst>
              </a:tr>
              <a:tr h="583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도인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</a:tbl>
          </a:graphicData>
        </a:graphic>
      </p:graphicFrame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6CB95C09-0975-FF60-9A14-86A890AE5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636290"/>
              </p:ext>
            </p:extLst>
          </p:nvPr>
        </p:nvGraphicFramePr>
        <p:xfrm>
          <a:off x="3227662" y="3428995"/>
          <a:ext cx="8629375" cy="1445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375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37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108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대다수의 구성원이 은둔하고 도술을 수련하는데 대부분의 시간을 소비하기 때문에 허름하고 수수한 옷을 입는 경우가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좌도방과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비교했을 때 점잔은 성격을 가지고 주민들과 교류가 적거나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758BFE1-D96F-B3E7-E5A1-4FDF2CCEA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49289"/>
              </p:ext>
            </p:extLst>
          </p:nvPr>
        </p:nvGraphicFramePr>
        <p:xfrm>
          <a:off x="3227662" y="4874856"/>
          <a:ext cx="8629375" cy="147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375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380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1323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험한 산이나 계곡 등에서 은둔한체 교류를 끊고 도술을 연마하는 도사들이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좌도방과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달리 부적을 사용하지 않고 주문을 외지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자연 현상들을 일으켜 상대를 공격하는 도술에 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9" name="그림 8" descr="만화 영화, PC 게임, CG 아트워크, 스크린샷이(가) 표시된 사진&#10;&#10;자동 생성된 설명">
            <a:extLst>
              <a:ext uri="{FF2B5EF4-FFF2-40B4-BE49-F238E27FC236}">
                <a16:creationId xmlns:a16="http://schemas.microsoft.com/office/drawing/2014/main" id="{9B10AE89-255F-4B38-1CE8-51DD310587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0" r="31358"/>
          <a:stretch/>
        </p:blipFill>
        <p:spPr>
          <a:xfrm>
            <a:off x="1416048" y="3428998"/>
            <a:ext cx="1811615" cy="29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3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033149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세력의 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세력의 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73E0E6-D433-405F-9BC6-A18B7832E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13253"/>
              </p:ext>
            </p:extLst>
          </p:nvPr>
        </p:nvGraphicFramePr>
        <p:xfrm>
          <a:off x="822960" y="3302733"/>
          <a:ext cx="1054608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080">
                  <a:extLst>
                    <a:ext uri="{9D8B030D-6E8A-4147-A177-3AD203B41FA5}">
                      <a16:colId xmlns:a16="http://schemas.microsoft.com/office/drawing/2014/main" val="1284222313"/>
                    </a:ext>
                  </a:extLst>
                </a:gridCol>
              </a:tblGrid>
              <a:tr h="364291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세력이란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3670780796"/>
                  </a:ext>
                </a:extLst>
              </a:tr>
              <a:tr h="364291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다양한 성향의 조직들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20880891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882428-A7B7-458C-842C-1A34BACE9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>
                <a:latin typeface="맑은 고딕" charset="0"/>
                <a:ea typeface="맑은 고딕" charset="0"/>
              </a:rPr>
              <a:t>세력 형성 배경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46F3BB4-DDEC-4E6C-90B6-6055E0F01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846311"/>
              </p:ext>
            </p:extLst>
          </p:nvPr>
        </p:nvGraphicFramePr>
        <p:xfrm>
          <a:off x="1490345" y="1453735"/>
          <a:ext cx="93505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0570">
                  <a:extLst>
                    <a:ext uri="{9D8B030D-6E8A-4147-A177-3AD203B41FA5}">
                      <a16:colId xmlns:a16="http://schemas.microsoft.com/office/drawing/2014/main" val="233323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무림 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104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년 전 있었던 제국과 무림 연합 세력 간에 있었던 전쟁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전쟁 끝에 무림 세력 대부분은 죽고 남은 세력들은 대부분 동쪽 나라로 도망쳤다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2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정사 대전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685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년 전 동쪽 나라로 도망쳐온 무림에 정파 세력과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세력 간에 있던 전쟁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양쪽 세력 모두 큰 피해를 입고 세력이 축소 되었다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394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대재앙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45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정사 대전이 끝나갈 무렵 일어난 사건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괴물들이 전국 각지에서 나타나 나라 전체가 쑥대 밭이 되었다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46540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41E7CCC8-0D21-443A-A51C-AEAAFF816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38720"/>
              </p:ext>
            </p:extLst>
          </p:nvPr>
        </p:nvGraphicFramePr>
        <p:xfrm>
          <a:off x="1499235" y="3885785"/>
          <a:ext cx="935057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0570">
                  <a:extLst>
                    <a:ext uri="{9D8B030D-6E8A-4147-A177-3AD203B41FA5}">
                      <a16:colId xmlns:a16="http://schemas.microsoft.com/office/drawing/2014/main" val="233323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정사 대전으로 인하여 기존에 괴물들을 억제하던 무림 세력들이 크게 줄어 들어 대재앙을 막을 세력이 크게 줄고 무림 세력들이 크게 축소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늘어난 괴물들을 처리 하기 위해서 토벌단이 창설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세력들은 축소된 자신의 세력을 다시 늘리기 위해 토벌단에 기술을 제공하고 대신 강자들을 자신들과 연결해 줄 것을 요구했다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하며 강해진 플레이어는 무림세력에서 주목하는 신인이 되어 임무를 빙자한 시험들을 치루고 무림에 발을 들인다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104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2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세력 관계도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853335"/>
              </p:ext>
            </p:extLst>
          </p:nvPr>
        </p:nvGraphicFramePr>
        <p:xfrm>
          <a:off x="335915" y="1456055"/>
          <a:ext cx="11520805" cy="4901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384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79">
                <a:tc row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관련 퀘스트를 클리어하거나 관련 무공 수련 등으로 해당 세력의 우호도를 올릴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79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세력의 우호도 상승 시 해당 세력과 적대적인 세력의 우호가 줄어 든다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154773"/>
                  </a:ext>
                </a:extLst>
              </a:tr>
              <a:tr h="361779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우호도가 일정량에 도달 할 경우 무공이나 아이템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퀘스트 해금 등의 보상이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726366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2F1F4-6931-4F86-8957-EA9E6D8DE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5" y="2203450"/>
            <a:ext cx="5334635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>
                <a:latin typeface="맑은 고딕" charset="0"/>
                <a:ea typeface="맑은 고딕" charset="0"/>
              </a:rPr>
              <a:t>세력의 종류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E21F44C-BBF8-4EF8-B0AB-7A607E0A2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79135"/>
              </p:ext>
            </p:extLst>
          </p:nvPr>
        </p:nvGraphicFramePr>
        <p:xfrm>
          <a:off x="820737" y="1542170"/>
          <a:ext cx="10549890" cy="4563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살막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전쟁에서 요괴에게 복종한 암살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7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1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개방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02822A-A0F3-4354-92D2-1C47C7AA18F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51" y="1431924"/>
            <a:ext cx="2878174" cy="2011023"/>
          </a:xfrm>
          <a:prstGeom prst="rect">
            <a:avLst/>
          </a:prstGeom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72C1D44D-4422-46AB-92D7-7E113B20C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047641"/>
              </p:ext>
            </p:extLst>
          </p:nvPr>
        </p:nvGraphicFramePr>
        <p:xfrm>
          <a:off x="8984794" y="1444041"/>
          <a:ext cx="2878174" cy="1985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668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2134506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4974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둔기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철권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절곤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974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높은 회피 능력을 바탕으로 근접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99029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적의 공격 회피 성공 시 얻는 공격 속도 상승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이동 속도 상승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데미지 상승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등의 효과를 얻는다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회피 성공 및 공격 시 녹색 바람 이펙트 발생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3A1B5D-C7BB-4C07-B297-6E6712DC12A0}"/>
              </a:ext>
            </a:extLst>
          </p:cNvPr>
          <p:cNvSpPr txBox="1"/>
          <p:nvPr/>
        </p:nvSpPr>
        <p:spPr>
          <a:xfrm>
            <a:off x="3215916" y="1642376"/>
            <a:ext cx="28888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개방은 전국 각지에 거지들의 단체로 가장 많은 인원 수를 가지고 있어 지부 또한 수가 많다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대부분의 마을 근처 평지 또는 산속에 나무판자로 만든 집들로 만든 지부가 있고 본부에 경우 땅속 동굴을 개조해서 사용하고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6057F-82A0-48AF-9CC4-0F77DA8E599F}"/>
              </a:ext>
            </a:extLst>
          </p:cNvPr>
          <p:cNvGrpSpPr>
            <a:grpSpLocks noChangeAspect="1"/>
          </p:cNvGrpSpPr>
          <p:nvPr/>
        </p:nvGrpSpPr>
        <p:grpSpPr>
          <a:xfrm>
            <a:off x="335916" y="1426248"/>
            <a:ext cx="2880000" cy="2016699"/>
            <a:chOff x="330464" y="3433510"/>
            <a:chExt cx="5750119" cy="291623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E2AF975-BAE8-4B2D-9994-2BE933BA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64" y="3433510"/>
              <a:ext cx="5750119" cy="2916238"/>
            </a:xfrm>
            <a:prstGeom prst="rect">
              <a:avLst/>
            </a:pr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A036FEB-0C81-4FB3-A436-09F926A282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2139" y="4436908"/>
              <a:ext cx="9772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C0761B-1827-4A93-878E-302F04E7E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9912" y="3509561"/>
              <a:ext cx="9772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BFBC0BD-CEC9-4EFB-B66B-C768377DD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5546" y="5949679"/>
              <a:ext cx="9772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696811C-A823-41F7-B22C-20EB3BE61A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1907" y="5665585"/>
              <a:ext cx="9772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DF912B7-1F4B-4C56-A67B-06F4D5E13F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042" y="5117633"/>
              <a:ext cx="101448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61114E5-91C1-43C4-9DFF-ABF4444B63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5459" y="4003176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DF9020B-60F4-4C60-A96E-A3B7DEC619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7505" y="3506859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631E145-FBF8-409C-B905-BEDB7803C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2134" y="5580451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DF7A8D1-610B-4F2D-841C-7F63F4DE5F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5569" y="5330016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61AF862-B588-4CF3-A7DD-B88E597C4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185" y="4176389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1508137-5604-4989-8604-DFC7A99C7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05" y="3961480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4119D48-D0B6-4858-94F2-38A9ECC97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1115" y="4133822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8C8DA63-0AD9-43B1-A617-AFA8C96E9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4928" y="5049099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2686248-C0C6-4C57-9BED-62038C3B6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1349" y="5098268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51988CE-5D3B-4650-82A5-82EB56800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1114" y="5623018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CDCEC3A-EDEC-42AD-A2FA-4C66F18680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5556" y="5711089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A8EB416-DDAA-415D-8E5D-206E3016D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576" y="4588167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D63E898-7D64-4E86-8910-2C410D1A5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3996" y="4276063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5" name="표 18">
            <a:extLst>
              <a:ext uri="{FF2B5EF4-FFF2-40B4-BE49-F238E27FC236}">
                <a16:creationId xmlns:a16="http://schemas.microsoft.com/office/drawing/2014/main" id="{ACB8F341-89B9-430C-955F-BDFA91F51DC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32664922"/>
              </p:ext>
            </p:extLst>
          </p:nvPr>
        </p:nvGraphicFramePr>
        <p:xfrm>
          <a:off x="335915" y="2910945"/>
          <a:ext cx="1071064" cy="532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26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55538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266001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개방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266001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개방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A846590-4F3F-95D8-6EC4-73E11988A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62441"/>
              </p:ext>
            </p:extLst>
          </p:nvPr>
        </p:nvGraphicFramePr>
        <p:xfrm>
          <a:off x="335916" y="3442946"/>
          <a:ext cx="1071065" cy="2902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65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305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28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용두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방주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28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후개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28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28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법개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28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총타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28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호법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  <a:tr h="28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분타주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01935"/>
                  </a:ext>
                </a:extLst>
              </a:tr>
              <a:tr h="28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개목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00859"/>
                  </a:ext>
                </a:extLst>
              </a:tr>
              <a:tr h="28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백의개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172306"/>
                  </a:ext>
                </a:extLst>
              </a:tr>
            </a:tbl>
          </a:graphicData>
        </a:graphic>
      </p:graphicFrame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CE93CDBB-99F7-8FDB-FEF7-E94D209D1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60584"/>
              </p:ext>
            </p:extLst>
          </p:nvPr>
        </p:nvGraphicFramePr>
        <p:xfrm>
          <a:off x="3216275" y="3429137"/>
          <a:ext cx="8646693" cy="1426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6693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6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580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개방 소속 인물들은 대부분 낡고 허름한 옷을 입고 헝클어지고 더러운 머리를 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옆에 몽둥이를 차고 밥 그릇을 들고 있는 경우도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구걸을 통해 얻은 것 같은 잔반이나 감자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당근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양파 등을 생으로 먹는다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계급에 따른 매듭을 하고 있는 허리띠를 하고 있으며 매듭의 숫자는 계급에 비례한다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개방의 지부들은 보통 마을에 근처 거지촌에 있지만 개방 본부의 경우 지하에 석실을 만들고 비밀리에 활동하고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4E198BC-9591-25C8-551C-54996A87E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70527"/>
              </p:ext>
            </p:extLst>
          </p:nvPr>
        </p:nvGraphicFramePr>
        <p:xfrm>
          <a:off x="3216275" y="4855265"/>
          <a:ext cx="8646693" cy="1503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6693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88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1155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무림 정파 세력 간의 연락책으로 활동한다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정파에서 토벌단에 임무를 의뢰 할 경우 개방을 통하여 의뢰한다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 후 발견된 주인을 잃은 보구들을 보관하고 있으며 자격이 있다고 판단되는 사람이 나타나면 토벌단에 의뢰를 넣는 등의 방법으로 시험해 새로운 주인을 찾고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E468D35-1CB8-D4B2-0AAA-498B77BC1C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3442946"/>
            <a:ext cx="1799122" cy="29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맑은 고딕" charset="0"/>
                <a:ea typeface="맑은 고딕" charset="0"/>
              </a:rPr>
              <a:t>소림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BFD3F0-F012-40FC-B294-F3FA33897D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6105525" y="1452094"/>
            <a:ext cx="2870200" cy="1999138"/>
          </a:xfrm>
          <a:prstGeom prst="rect">
            <a:avLst/>
          </a:prstGeom>
        </p:spPr>
      </p:pic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79B309D-0FD0-4123-B387-03E114E79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13204"/>
              </p:ext>
            </p:extLst>
          </p:nvPr>
        </p:nvGraphicFramePr>
        <p:xfrm>
          <a:off x="8975089" y="1441673"/>
          <a:ext cx="2889251" cy="1983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946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2145305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51528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철권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절곤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236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높은 체력과 방어력을 바탕으로 근접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104445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기술을 사용하여 얻는 집중력을 소비하여 체력 회복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방어력 강화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 강화 등의 효과를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및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사용시 금빛 이펙트 발생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FF0962B-9F54-4BDA-A9E4-77612E9F787C}"/>
              </a:ext>
            </a:extLst>
          </p:cNvPr>
          <p:cNvGrpSpPr/>
          <p:nvPr/>
        </p:nvGrpSpPr>
        <p:grpSpPr>
          <a:xfrm>
            <a:off x="327024" y="1429863"/>
            <a:ext cx="2889249" cy="1999138"/>
            <a:chOff x="327025" y="3429000"/>
            <a:chExt cx="5768976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EB0DC1-3061-470E-817F-5B21CBF1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68976" cy="291623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0B2B3DB-4FD9-41AA-B427-DBCF8254B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6487" y="4428034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69F1E8F-FC7B-4350-83AD-CFEDBE4D1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81" y="4555724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233549E-1AD4-47F9-95C1-7D3F8D7520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81" y="350177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00719CE-D118-4ACF-ABFF-3C967217FC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9427" y="5610500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4B08F9-9B59-452C-A6CF-944A4F6322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6821" y="600017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0750C7CA-A692-4DDF-9059-34701EB7D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86727"/>
              </p:ext>
            </p:extLst>
          </p:nvPr>
        </p:nvGraphicFramePr>
        <p:xfrm>
          <a:off x="335915" y="2922984"/>
          <a:ext cx="1091396" cy="50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83116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253008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소림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253008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소림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DACEAC4-6784-4295-B904-9E8283604089}"/>
              </a:ext>
            </a:extLst>
          </p:cNvPr>
          <p:cNvSpPr txBox="1"/>
          <p:nvPr/>
        </p:nvSpPr>
        <p:spPr>
          <a:xfrm>
            <a:off x="3225165" y="1958110"/>
            <a:ext cx="2889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무림에 속한 스님들의 </a:t>
            </a:r>
            <a:r>
              <a:rPr lang="ko-KR" altLang="en-US" sz="1400" dirty="0" err="1"/>
              <a:t>문파</a:t>
            </a:r>
            <a:r>
              <a:rPr lang="ko-KR" altLang="en-US" sz="1400" dirty="0"/>
              <a:t> 높지 않고 완만한 산에 위치한다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전국에 넓게 활동하며 수수하지만 규모가 매우 큰 절에서 생활한다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06006A-EE32-F648-12D6-780E628F0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671634"/>
              </p:ext>
            </p:extLst>
          </p:nvPr>
        </p:nvGraphicFramePr>
        <p:xfrm>
          <a:off x="335915" y="3429000"/>
          <a:ext cx="1100286" cy="2916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28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46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409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409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409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409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409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409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E9D278F3-CBD9-B0A2-3DD0-EA619E2D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86879"/>
              </p:ext>
            </p:extLst>
          </p:nvPr>
        </p:nvGraphicFramePr>
        <p:xfrm>
          <a:off x="3216274" y="3451233"/>
          <a:ext cx="8648065" cy="1417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065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252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992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단정하게 입은 수수한 도복을 입고 매우 짧거나 민머리를 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대부분은 남성으로 이루어져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목이나 손목에 염주를 두르기도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사용하되 살생을 피하기 위해 날붙이가 있는 무기는 사용하지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술과 고기를 금하여 쌀밥에 채소 위주로 먹지만 간혹 파계승이라 불리는 자들은 술과 고기를 먹는다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204E284D-7050-1DE1-ECC9-49CA5729F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39546"/>
              </p:ext>
            </p:extLst>
          </p:nvPr>
        </p:nvGraphicFramePr>
        <p:xfrm>
          <a:off x="3225164" y="4885138"/>
          <a:ext cx="8630285" cy="1460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0285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4380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22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정파에서 가장 강한 전투력을 가지고 있으며 정파의 정신적인 지주의 역할을 맡고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시간을 명상과 수련에 사용하고 있으며 내상을 치료하는 기술 또한 뛰어나서 치료를 목적으로 소림에 방문하는 사람들 또한 많이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소림에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내단은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그 성능이 매우 뛰어나며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특히 체력을 상승 시키는데 효과적 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1538BE9-AE25-8850-E550-3C5D434482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6201" y="3425039"/>
            <a:ext cx="1788963" cy="29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9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무당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0CD472-92B9-4616-85F0-C81842C69EE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6111418" y="1431905"/>
            <a:ext cx="2864307" cy="1997095"/>
          </a:xfrm>
          <a:prstGeom prst="rect">
            <a:avLst/>
          </a:prstGeom>
        </p:spPr>
      </p:pic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B9EA40F4-8EBE-40A7-BFF0-87B05EE4C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214039"/>
              </p:ext>
            </p:extLst>
          </p:nvPr>
        </p:nvGraphicFramePr>
        <p:xfrm>
          <a:off x="8975726" y="1447634"/>
          <a:ext cx="2887434" cy="1981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163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2125271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4560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철권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절곤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560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공격을 흘리고 연이어서 연계 공격하여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106932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공격을 흘릴 경우 일정 피해를 반사하고 연계가 길어 질수록 공격력이 강해진다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시 푸른 물 이펙트 발생하며 연계가 길어질 수록 이펙트가 커진다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60281266-C30E-46B9-87AA-7440C0A943BC}"/>
              </a:ext>
            </a:extLst>
          </p:cNvPr>
          <p:cNvGrpSpPr/>
          <p:nvPr/>
        </p:nvGrpSpPr>
        <p:grpSpPr>
          <a:xfrm>
            <a:off x="327025" y="1431905"/>
            <a:ext cx="2889250" cy="1997095"/>
            <a:chOff x="327025" y="1431905"/>
            <a:chExt cx="5768976" cy="29162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3F483C-684B-4186-AAD9-27BCF5F9F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1431905"/>
              <a:ext cx="5768976" cy="2916238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E970625-4C04-4236-8DD6-8B680C4D56E4}"/>
                </a:ext>
              </a:extLst>
            </p:cNvPr>
            <p:cNvSpPr>
              <a:spLocks/>
            </p:cNvSpPr>
            <p:nvPr/>
          </p:nvSpPr>
          <p:spPr>
            <a:xfrm>
              <a:off x="3426391" y="1699997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81BB95-59B6-4E6F-8129-D17E97455CFA}"/>
                </a:ext>
              </a:extLst>
            </p:cNvPr>
            <p:cNvSpPr>
              <a:spLocks/>
            </p:cNvSpPr>
            <p:nvPr/>
          </p:nvSpPr>
          <p:spPr>
            <a:xfrm>
              <a:off x="4051859" y="155172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1EA2219-CAC5-4F68-8D1D-1C09C8A956F3}"/>
                </a:ext>
              </a:extLst>
            </p:cNvPr>
            <p:cNvSpPr>
              <a:spLocks/>
            </p:cNvSpPr>
            <p:nvPr/>
          </p:nvSpPr>
          <p:spPr>
            <a:xfrm>
              <a:off x="3042369" y="242187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" name="표 18">
            <a:extLst>
              <a:ext uri="{FF2B5EF4-FFF2-40B4-BE49-F238E27FC236}">
                <a16:creationId xmlns:a16="http://schemas.microsoft.com/office/drawing/2014/main" id="{D8A95B71-4481-43F5-AF98-445EEC9DA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69566"/>
              </p:ext>
            </p:extLst>
          </p:nvPr>
        </p:nvGraphicFramePr>
        <p:xfrm>
          <a:off x="335916" y="2951397"/>
          <a:ext cx="108866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80380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238802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무당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238802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무당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9E0D17D-BEB3-4AFA-897E-FE41D407FB56}"/>
              </a:ext>
            </a:extLst>
          </p:cNvPr>
          <p:cNvSpPr txBox="1"/>
          <p:nvPr/>
        </p:nvSpPr>
        <p:spPr>
          <a:xfrm>
            <a:off x="3188653" y="1845676"/>
            <a:ext cx="2943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무림에 속한 도가 성격의 </a:t>
            </a:r>
            <a:r>
              <a:rPr lang="ko-KR" altLang="en-US" sz="1400" dirty="0" err="1"/>
              <a:t>문파</a:t>
            </a:r>
            <a:endParaRPr lang="en-US" altLang="ko-KR" sz="1400" dirty="0"/>
          </a:p>
          <a:p>
            <a:r>
              <a:rPr lang="ko-KR" altLang="en-US" sz="1400" dirty="0"/>
              <a:t>높은 산에 구름과 가까울 정도로 높은 곳에 위치한다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나무와 돌로 이루어진 높은 절에서 활동한다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8C936B-6AF9-19FA-A216-E044B5BA4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787333"/>
              </p:ext>
            </p:extLst>
          </p:nvPr>
        </p:nvGraphicFramePr>
        <p:xfrm>
          <a:off x="327025" y="3439076"/>
          <a:ext cx="1097550" cy="2906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550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458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407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407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407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407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407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407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B00AD18-E351-EAC5-F7C0-D58FF90DF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290591"/>
              </p:ext>
            </p:extLst>
          </p:nvPr>
        </p:nvGraphicFramePr>
        <p:xfrm>
          <a:off x="3224801" y="3439077"/>
          <a:ext cx="8630647" cy="1416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0647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54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620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검고 기장이 긴 수수한 도복을 입으며 도사 같은 외형을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무당의 무학이 깨달음을 얻는데 필요한 시간이 다른 무학에 비해 매우 길기 때문에 대다수의 무당의 도수들은 나이가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술과 고기가 금지되어 있지는 않지만 대부분은 가까이 하지 않으며 특별한 경우에만 먹는 경향이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극 소수의 초 고수들은 환골탈태를 거쳐 젊은 외형을 유지하고 있는 경우도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D8EF8B4-936B-4661-0264-00060F3A8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53274"/>
              </p:ext>
            </p:extLst>
          </p:nvPr>
        </p:nvGraphicFramePr>
        <p:xfrm>
          <a:off x="3224801" y="4855084"/>
          <a:ext cx="8630648" cy="1490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0648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25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1176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세력들과 비교했을 때 무당의 무학은 대기만성의 성질을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다른 무학들과 비교했을 때 많은 시간이 필요하고 그 과정에서 다른 무학에 비해 훨씬 많은 내공을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무당은 그 내공을 무공에만 활용하는 것이 아니라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우도방과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교류로 익힌 도술에 사용하고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무당의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내단은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내공의 양을 늘리는데 효과적이다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E619693D-C970-E4F1-FF27-4CD1205BA4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6" b="11575"/>
          <a:stretch/>
        </p:blipFill>
        <p:spPr>
          <a:xfrm>
            <a:off x="1433466" y="3428999"/>
            <a:ext cx="1782809" cy="29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맑은 고딕" charset="0"/>
                <a:ea typeface="맑은 고딕" charset="0"/>
              </a:rPr>
              <a:t>화산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7F73A-32A0-4A9E-8052-803F3E14C4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6095682" y="1431925"/>
            <a:ext cx="2878455" cy="1997075"/>
          </a:xfrm>
          <a:prstGeom prst="rect">
            <a:avLst/>
          </a:prstGeom>
        </p:spPr>
      </p:pic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AB5EDA5C-F8F7-4715-9AEE-1E29BB5B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27101"/>
              </p:ext>
            </p:extLst>
          </p:nvPr>
        </p:nvGraphicFramePr>
        <p:xfrm>
          <a:off x="8983027" y="1448844"/>
          <a:ext cx="2881313" cy="1980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738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2128575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2796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334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다양한 기술을 연속으로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12670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기술 사용시 매화 스택이 쌓이며 스택이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 쌓인 상태에서 기술 사용시 사용 기술에 따른 추가 공격이 발생한다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시 분홍색 꽃잎 이펙트가 발생하며 매화 스택에 비례해 몸에 꽃잎이 휘감는다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F930A77-9162-4308-B291-069533597F5B}"/>
              </a:ext>
            </a:extLst>
          </p:cNvPr>
          <p:cNvGrpSpPr/>
          <p:nvPr/>
        </p:nvGrpSpPr>
        <p:grpSpPr>
          <a:xfrm>
            <a:off x="327025" y="1431925"/>
            <a:ext cx="2889250" cy="1997075"/>
            <a:chOff x="357859" y="1431925"/>
            <a:chExt cx="5753559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E31F92-D41E-4FE1-95E2-40CC24F10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9" y="1431925"/>
              <a:ext cx="5753559" cy="291623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B643026-24AA-42EF-B68A-6F8B6349FB88}"/>
                </a:ext>
              </a:extLst>
            </p:cNvPr>
            <p:cNvSpPr>
              <a:spLocks/>
            </p:cNvSpPr>
            <p:nvPr/>
          </p:nvSpPr>
          <p:spPr>
            <a:xfrm>
              <a:off x="3794072" y="3349683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C6BC58-BDD1-4CF5-A5D2-414008AEAD80}"/>
                </a:ext>
              </a:extLst>
            </p:cNvPr>
            <p:cNvSpPr>
              <a:spLocks/>
            </p:cNvSpPr>
            <p:nvPr/>
          </p:nvSpPr>
          <p:spPr>
            <a:xfrm>
              <a:off x="4002453" y="2890044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42FB9B9-A54D-4F7A-8CBC-C9AECAE49B7A}"/>
                </a:ext>
              </a:extLst>
            </p:cNvPr>
            <p:cNvSpPr>
              <a:spLocks/>
            </p:cNvSpPr>
            <p:nvPr/>
          </p:nvSpPr>
          <p:spPr>
            <a:xfrm>
              <a:off x="3372742" y="223191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9ADBB7-FFBD-4203-B43E-F43158F2C994}"/>
              </a:ext>
            </a:extLst>
          </p:cNvPr>
          <p:cNvSpPr txBox="1"/>
          <p:nvPr/>
        </p:nvSpPr>
        <p:spPr>
          <a:xfrm>
            <a:off x="3216275" y="1679550"/>
            <a:ext cx="28705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무림에 속한 속가에 더 가까운 </a:t>
            </a:r>
            <a:endParaRPr lang="en-US" altLang="ko-KR" sz="1400" dirty="0"/>
          </a:p>
          <a:p>
            <a:r>
              <a:rPr lang="ko-KR" altLang="en-US" sz="1400" dirty="0"/>
              <a:t>도가 </a:t>
            </a:r>
            <a:r>
              <a:rPr lang="ko-KR" altLang="en-US" sz="1400" dirty="0" err="1"/>
              <a:t>문파</a:t>
            </a:r>
            <a:endParaRPr lang="en-US" altLang="ko-KR" sz="1400" dirty="0"/>
          </a:p>
          <a:p>
            <a:r>
              <a:rPr lang="ko-KR" altLang="en-US" sz="1400" dirty="0"/>
              <a:t>높고 위험한 산 절벽에 위치한다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은둔해 있지는 않지만 지형이 위험해 교류는 적다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나무와 돌로 이루어진 절에서 활동한다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2A8FA1B7-8EB4-4DF7-A847-EF05BBC9F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165242"/>
              </p:ext>
            </p:extLst>
          </p:nvPr>
        </p:nvGraphicFramePr>
        <p:xfrm>
          <a:off x="335915" y="2936230"/>
          <a:ext cx="1091445" cy="492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883165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246385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화산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246385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화산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FD63D8-B46B-2260-9433-AB3F8C5BD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887080"/>
              </p:ext>
            </p:extLst>
          </p:nvPr>
        </p:nvGraphicFramePr>
        <p:xfrm>
          <a:off x="335914" y="3452732"/>
          <a:ext cx="1080135" cy="2892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456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405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405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405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405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405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405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C16D9CAB-CC3C-E1F6-BF64-4D66F8B0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299422"/>
              </p:ext>
            </p:extLst>
          </p:nvPr>
        </p:nvGraphicFramePr>
        <p:xfrm>
          <a:off x="3227585" y="3440847"/>
          <a:ext cx="8627863" cy="143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7863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591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외형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0774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검은색이나 흰색 바탕에 분홍색 포인트가 들어가 있는 긴 도복을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도가 문파이지만 속가에 조금 더 가깝기 때문에 무당과 같은 도사 특유의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느낌은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매화 잎이 휘날리는 특유의 화려한 무공 때문에 가볍게 여기는 사람들이 많으나 무학 자체의 깊이는 무당과 견줄 만큼 깊기에 실제로 대화한 사람들은 도사와 대화한 느낌을 많이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4CDEA414-7ADA-5C18-ABDE-2DA0E05C6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881482"/>
              </p:ext>
            </p:extLst>
          </p:nvPr>
        </p:nvGraphicFramePr>
        <p:xfrm>
          <a:off x="3227586" y="4877434"/>
          <a:ext cx="8627864" cy="146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7864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66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11008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문파들과 비교했을 때 화산의 무공은 화려하고 춤을 추는 느낌을 많이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그 화려함은 눈속임에 가까우며 눈길을 빼앗겨 빈틈이 생긴 자는 자신이 베인 것 조차 모르고 쓸어진다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무공에서 매화 잎이 날리는 경지를 화산에서는 매화가 피었다고 하며 매화를 피우기 위해서는 빠르게 여러 동작을 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화산의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내단을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섭취하면 몸이 가벼워져 동작이 빨라 지는 효과가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382494CD-ED58-3BA0-5C53-3F96D5539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60" y="3440848"/>
            <a:ext cx="1788915" cy="29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5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Pages>13</Pages>
  <Words>2381</Words>
  <Characters>0</Characters>
  <Application>Microsoft Office PowerPoint</Application>
  <DocSecurity>0</DocSecurity>
  <PresentationFormat>와이드스크린</PresentationFormat>
  <Lines>0</Lines>
  <Paragraphs>376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세력 컨텐츠 기획서</vt:lpstr>
      <vt:lpstr>문서 개요</vt:lpstr>
      <vt:lpstr>세력 형성 배경</vt:lpstr>
      <vt:lpstr>세력 관계도</vt:lpstr>
      <vt:lpstr>세력의 종류</vt:lpstr>
      <vt:lpstr>세력 특징 – 개방</vt:lpstr>
      <vt:lpstr>세력 특징 – 소림</vt:lpstr>
      <vt:lpstr>세력 특징 – 무당</vt:lpstr>
      <vt:lpstr>세력 특징 – 화산</vt:lpstr>
      <vt:lpstr>세력 특징 – 곤륜</vt:lpstr>
      <vt:lpstr>세력 특징 – 종남</vt:lpstr>
      <vt:lpstr>세력 특징 – 마교</vt:lpstr>
      <vt:lpstr>세력 특징 – 혈교</vt:lpstr>
      <vt:lpstr>세력 특징 – 하오문</vt:lpstr>
      <vt:lpstr>세력 특징 – 일월신교</vt:lpstr>
      <vt:lpstr>세력 특징 – 좌도방</vt:lpstr>
      <vt:lpstr>세력 특징 – 우도방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473</cp:revision>
  <dcterms:modified xsi:type="dcterms:W3CDTF">2023-12-05T14:48:10Z</dcterms:modified>
  <cp:version>9.103.97.45139</cp:version>
</cp:coreProperties>
</file>